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9" r:id="rId3"/>
    <p:sldId id="261" r:id="rId4"/>
    <p:sldId id="260" r:id="rId5"/>
    <p:sldId id="262" r:id="rId6"/>
    <p:sldId id="264" r:id="rId7"/>
    <p:sldId id="266" r:id="rId8"/>
    <p:sldId id="263" r:id="rId9"/>
    <p:sldId id="265" r:id="rId10"/>
    <p:sldId id="267" r:id="rId11"/>
    <p:sldId id="268" r:id="rId12"/>
    <p:sldId id="269" r:id="rId13"/>
    <p:sldId id="270" r:id="rId14"/>
    <p:sldId id="274" r:id="rId15"/>
    <p:sldId id="275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2C16"/>
    <a:srgbClr val="0C788E"/>
    <a:srgbClr val="321900"/>
    <a:srgbClr val="1C1C1C"/>
    <a:srgbClr val="04232E"/>
    <a:srgbClr val="A50021"/>
    <a:srgbClr val="795109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2" autoAdjust="0"/>
    <p:restoredTop sz="94576" autoAdjust="0"/>
  </p:normalViewPr>
  <p:slideViewPr>
    <p:cSldViewPr>
      <p:cViewPr varScale="1">
        <p:scale>
          <a:sx n="98" d="100"/>
          <a:sy n="98" d="100"/>
        </p:scale>
        <p:origin x="-912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F9A611-D8AB-1949-85E1-C6EC12993437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E3C93-3D47-0541-BA44-A7895F9C5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2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15E7A-E24D-8D47-8967-78FFB65B6F12}" type="datetimeFigureOut">
              <a:rPr lang="en-US" smtClean="0"/>
              <a:t>12/6/16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B83E0-6C09-2145-A588-3D5022EEA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139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1FC4E-9ED8-8C42-9CA8-455089F99C42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6180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467544" y="1628800"/>
            <a:ext cx="8208912" cy="4464496"/>
          </a:xfrm>
          <a:prstGeom prst="roundRect">
            <a:avLst>
              <a:gd name="adj" fmla="val 3340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467544" y="260648"/>
            <a:ext cx="8208912" cy="1152128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DB8AAD-02B1-DF4B-8265-C2356636703F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42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395536" y="188640"/>
            <a:ext cx="8352928" cy="6552728"/>
          </a:xfrm>
          <a:prstGeom prst="roundRect">
            <a:avLst>
              <a:gd name="adj" fmla="val 323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93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AF2E82-39D7-AD49-8A55-B9A5A559DA97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1555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67544" y="260648"/>
            <a:ext cx="8208912" cy="1152128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 userDrawn="1"/>
        </p:nvSpPr>
        <p:spPr>
          <a:xfrm>
            <a:off x="467544" y="1628800"/>
            <a:ext cx="8208912" cy="4464496"/>
          </a:xfrm>
          <a:prstGeom prst="roundRect">
            <a:avLst>
              <a:gd name="adj" fmla="val 323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Rounded Rectangle 8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13116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245225"/>
            <a:ext cx="324036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 smtClean="0"/>
              <a:t>Image </a:t>
            </a:r>
            <a:r>
              <a:rPr lang="en-US" noProof="0" dirty="0" smtClean="0"/>
              <a:t>Recognition</a:t>
            </a:r>
            <a:r>
              <a:rPr lang="en-US" dirty="0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29586F-040B-4149-ABBE-C38421FC9D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147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 userDrawn="1"/>
        </p:nvSpPr>
        <p:spPr>
          <a:xfrm>
            <a:off x="755576" y="3717032"/>
            <a:ext cx="7920880" cy="2088232"/>
          </a:xfrm>
          <a:prstGeom prst="roundRect">
            <a:avLst>
              <a:gd name="adj" fmla="val 867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17032"/>
            <a:ext cx="7772400" cy="68986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59832" y="6245225"/>
            <a:ext cx="3024336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Recognition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Busy</a:t>
            </a:r>
            <a:r>
              <a:rPr lang="es-ES" dirty="0" smtClean="0"/>
              <a:t> </a:t>
            </a:r>
            <a:r>
              <a:rPr lang="es-ES" dirty="0" err="1" smtClean="0"/>
              <a:t>Images</a:t>
            </a:r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1C4899-907A-4045-8B4D-F8D2928AE10A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9279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>
          <a:xfrm>
            <a:off x="4644007" y="1556792"/>
            <a:ext cx="4032449" cy="4536504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467544" y="1556792"/>
            <a:ext cx="4032448" cy="4536504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467544" y="260648"/>
            <a:ext cx="8208912" cy="1152128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87824" y="6245225"/>
            <a:ext cx="3096344" cy="476250"/>
          </a:xfrm>
        </p:spPr>
        <p:txBody>
          <a:bodyPr/>
          <a:lstStyle>
            <a:lvl1pPr>
              <a:defRPr/>
            </a:lvl1pPr>
          </a:lstStyle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Recognition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Busy</a:t>
            </a:r>
            <a:r>
              <a:rPr lang="es-ES" dirty="0" smtClean="0"/>
              <a:t> </a:t>
            </a:r>
            <a:r>
              <a:rPr lang="es-ES" dirty="0" err="1" smtClean="0"/>
              <a:t>Images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BA35CA-549B-284D-A0B9-D2661514680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0644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 userDrawn="1"/>
        </p:nvSpPr>
        <p:spPr>
          <a:xfrm>
            <a:off x="467544" y="1484784"/>
            <a:ext cx="4032448" cy="4608512"/>
          </a:xfrm>
          <a:prstGeom prst="roundRect">
            <a:avLst>
              <a:gd name="adj" fmla="val 2155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 userDrawn="1"/>
        </p:nvSpPr>
        <p:spPr>
          <a:xfrm>
            <a:off x="467544" y="260648"/>
            <a:ext cx="8208912" cy="1152128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 userDrawn="1"/>
        </p:nvSpPr>
        <p:spPr>
          <a:xfrm>
            <a:off x="4572000" y="1484784"/>
            <a:ext cx="4104456" cy="4608512"/>
          </a:xfrm>
          <a:prstGeom prst="roundRect">
            <a:avLst>
              <a:gd name="adj" fmla="val 2572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6791"/>
            <a:ext cx="4040188" cy="61808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04863"/>
            <a:ext cx="4040188" cy="39212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4008" y="155679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204865"/>
            <a:ext cx="4041775" cy="392129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8DD5B22-0DAA-A14C-BAB4-65DF20F6F9E1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1558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 userDrawn="1"/>
        </p:nvSpPr>
        <p:spPr>
          <a:xfrm>
            <a:off x="395536" y="188640"/>
            <a:ext cx="8352928" cy="1296144"/>
          </a:xfrm>
          <a:prstGeom prst="roundRect">
            <a:avLst>
              <a:gd name="adj" fmla="val 899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5673B5-0099-7047-804A-49BB1812C980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818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2ABFDB-0B57-8946-91A7-18CA7087D5B6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823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20990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 userDrawn="1"/>
        </p:nvSpPr>
        <p:spPr>
          <a:xfrm>
            <a:off x="3563888" y="260648"/>
            <a:ext cx="5112568" cy="5832648"/>
          </a:xfrm>
          <a:prstGeom prst="roundRect">
            <a:avLst>
              <a:gd name="adj" fmla="val 4012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 userDrawn="1"/>
        </p:nvSpPr>
        <p:spPr>
          <a:xfrm>
            <a:off x="467544" y="260648"/>
            <a:ext cx="3024336" cy="5832648"/>
          </a:xfrm>
          <a:prstGeom prst="roundRect">
            <a:avLst>
              <a:gd name="adj" fmla="val 6992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712699-A29C-8D41-9DF7-EDCE9E30EF63}" type="slidenum">
              <a:rPr lang="es-ES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572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 userDrawn="1"/>
        </p:nvSpPr>
        <p:spPr>
          <a:xfrm>
            <a:off x="1763688" y="4797152"/>
            <a:ext cx="5544616" cy="1368152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 userDrawn="1"/>
        </p:nvSpPr>
        <p:spPr>
          <a:xfrm>
            <a:off x="467544" y="6237312"/>
            <a:ext cx="8208912" cy="504056"/>
          </a:xfrm>
          <a:prstGeom prst="roundRect">
            <a:avLst>
              <a:gd name="adj" fmla="val 8639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7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DFB8AC-7DB9-7F4E-83C7-60C4AB82BBE7}" type="slidenum">
              <a:rPr lang="es-ES"/>
              <a:pPr/>
              <a:t>‹#›</a:t>
            </a:fld>
            <a:endParaRPr lang="es-ES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15816" y="6245225"/>
            <a:ext cx="3240360" cy="476250"/>
          </a:xfrm>
        </p:spPr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400"/>
            </a:lvl1pPr>
          </a:lstStyle>
          <a:p>
            <a:r>
              <a:rPr lang="en-US" dirty="0" smtClean="0"/>
              <a:t>Image </a:t>
            </a:r>
            <a:r>
              <a:rPr lang="en-US" noProof="0" dirty="0" smtClean="0"/>
              <a:t>Recognition</a:t>
            </a:r>
            <a:r>
              <a:rPr lang="en-US" dirty="0" smtClean="0"/>
              <a:t> on Busy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35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Haga</a:t>
            </a:r>
            <a:r>
              <a:rPr lang="en-US" noProof="0" dirty="0" smtClean="0"/>
              <a:t> </a:t>
            </a:r>
            <a:r>
              <a:rPr lang="en-US" noProof="0" dirty="0" err="1" smtClean="0"/>
              <a:t>clic</a:t>
            </a:r>
            <a:r>
              <a:rPr lang="en-US" noProof="0" dirty="0" smtClean="0"/>
              <a:t> </a:t>
            </a:r>
            <a:r>
              <a:rPr lang="en-US" noProof="0" dirty="0" err="1" smtClean="0"/>
              <a:t>para</a:t>
            </a:r>
            <a:r>
              <a:rPr lang="en-US" noProof="0" dirty="0" smtClean="0"/>
              <a:t> </a:t>
            </a:r>
            <a:r>
              <a:rPr lang="en-US" noProof="0" dirty="0" err="1" smtClean="0"/>
              <a:t>cambiar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título</a:t>
            </a:r>
            <a:r>
              <a:rPr lang="en-US" noProof="0" dirty="0" smtClean="0"/>
              <a:t>	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Haga</a:t>
            </a:r>
            <a:r>
              <a:rPr lang="en-US" noProof="0" dirty="0" smtClean="0"/>
              <a:t> </a:t>
            </a:r>
            <a:r>
              <a:rPr lang="en-US" noProof="0" dirty="0" err="1" smtClean="0"/>
              <a:t>clic</a:t>
            </a:r>
            <a:r>
              <a:rPr lang="en-US" noProof="0" dirty="0" smtClean="0"/>
              <a:t> </a:t>
            </a:r>
            <a:r>
              <a:rPr lang="en-US" noProof="0" dirty="0" err="1" smtClean="0"/>
              <a:t>para</a:t>
            </a:r>
            <a:r>
              <a:rPr lang="en-US" noProof="0" dirty="0" smtClean="0"/>
              <a:t> </a:t>
            </a:r>
            <a:r>
              <a:rPr lang="en-US" noProof="0" dirty="0" err="1" smtClean="0"/>
              <a:t>modificar</a:t>
            </a:r>
            <a:r>
              <a:rPr lang="en-US" noProof="0" dirty="0" smtClean="0"/>
              <a:t> el </a:t>
            </a:r>
            <a:r>
              <a:rPr lang="en-US" noProof="0" dirty="0" err="1" smtClean="0"/>
              <a:t>estilo</a:t>
            </a:r>
            <a:r>
              <a:rPr lang="en-US" noProof="0" dirty="0" smtClean="0"/>
              <a:t> de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del </a:t>
            </a:r>
            <a:r>
              <a:rPr lang="en-US" noProof="0" dirty="0" err="1" smtClean="0"/>
              <a:t>patrón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Tercer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3"/>
            <a:r>
              <a:rPr lang="en-US" noProof="0" dirty="0" smtClean="0"/>
              <a:t>Cuarto </a:t>
            </a:r>
            <a:r>
              <a:rPr lang="en-US" noProof="0" dirty="0" err="1" smtClean="0"/>
              <a:t>nivel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Quinto</a:t>
            </a:r>
            <a:r>
              <a:rPr lang="en-US" noProof="0" dirty="0" smtClean="0"/>
              <a:t> </a:t>
            </a:r>
            <a:r>
              <a:rPr lang="en-US" noProof="0" dirty="0" err="1" smtClean="0"/>
              <a:t>nivel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r>
              <a:rPr lang="en-US" noProof="0" smtClean="0"/>
              <a:t>12/7/16</a:t>
            </a:r>
            <a:endParaRPr lang="en-US" noProof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 noProof="0" smtClean="0"/>
              <a:t>Image Recognition on Busy Images</a:t>
            </a:r>
            <a:endParaRPr lang="en-US" noProof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AA770E19-8078-B447-A960-9291503D387F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wnloads.greyc.fr/vedai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4" descr="wheres_wald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" t="239" r="38355" b="-239"/>
          <a:stretch/>
        </p:blipFill>
        <p:spPr bwMode="auto">
          <a:xfrm>
            <a:off x="4860032" y="1988840"/>
            <a:ext cx="1760847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707904" y="4293096"/>
            <a:ext cx="5112568" cy="2448272"/>
          </a:xfrm>
          <a:prstGeom prst="roundRect">
            <a:avLst>
              <a:gd name="adj" fmla="val 11322"/>
            </a:avLst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8" name="Rectangle 110"/>
          <p:cNvSpPr>
            <a:spLocks noGrp="1" noChangeArrowheads="1"/>
          </p:cNvSpPr>
          <p:nvPr>
            <p:ph type="ctrTitle"/>
          </p:nvPr>
        </p:nvSpPr>
        <p:spPr>
          <a:xfrm>
            <a:off x="3707904" y="4293096"/>
            <a:ext cx="5040560" cy="1120279"/>
          </a:xfrm>
          <a:noFill/>
          <a:ln/>
        </p:spPr>
        <p:txBody>
          <a:bodyPr/>
          <a:lstStyle/>
          <a:p>
            <a:pPr algn="r"/>
            <a:r>
              <a:rPr lang="en-US" sz="3600" b="1" dirty="0" smtClean="0">
                <a:solidFill>
                  <a:srgbClr val="1C1C1C"/>
                </a:solidFill>
              </a:rPr>
              <a:t>Image Recognition on Busy Images</a:t>
            </a:r>
            <a:endParaRPr lang="en-US" sz="3600" b="1" dirty="0">
              <a:solidFill>
                <a:srgbClr val="1C1C1C"/>
              </a:solidFill>
            </a:endParaRPr>
          </a:p>
        </p:txBody>
      </p:sp>
      <p:sp>
        <p:nvSpPr>
          <p:cNvPr id="2175" name="Rectangle 127"/>
          <p:cNvSpPr>
            <a:spLocks noChangeArrowheads="1"/>
          </p:cNvSpPr>
          <p:nvPr/>
        </p:nvSpPr>
        <p:spPr bwMode="auto">
          <a:xfrm>
            <a:off x="3851275" y="5589588"/>
            <a:ext cx="4825181" cy="1079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r"/>
            <a:r>
              <a:rPr lang="en-US" sz="2000" b="1" dirty="0" smtClean="0">
                <a:solidFill>
                  <a:srgbClr val="1C1C1C"/>
                </a:solidFill>
              </a:rPr>
              <a:t>Mark Edwards</a:t>
            </a:r>
          </a:p>
          <a:p>
            <a:pPr algn="r"/>
            <a:r>
              <a:rPr lang="en-US" sz="2000" b="1" dirty="0" smtClean="0">
                <a:solidFill>
                  <a:srgbClr val="1C1C1C"/>
                </a:solidFill>
              </a:rPr>
              <a:t>CSU Channel Islands</a:t>
            </a:r>
          </a:p>
          <a:p>
            <a:pPr algn="r"/>
            <a:r>
              <a:rPr lang="en-US" sz="2000" b="1" dirty="0" smtClean="0">
                <a:solidFill>
                  <a:srgbClr val="1C1C1C"/>
                </a:solidFill>
              </a:rPr>
              <a:t>mark.edwards727@myci.csuci.edu</a:t>
            </a:r>
          </a:p>
        </p:txBody>
      </p:sp>
      <p:pic>
        <p:nvPicPr>
          <p:cNvPr id="23" name="Content Placeholder 4" descr="wheres_wald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5" t="80223" r="87981" b="14384"/>
          <a:stretch/>
        </p:blipFill>
        <p:spPr bwMode="auto">
          <a:xfrm>
            <a:off x="6516216" y="2276872"/>
            <a:ext cx="1080120" cy="1469238"/>
          </a:xfrm>
          <a:prstGeom prst="rect">
            <a:avLst/>
          </a:prstGeom>
          <a:noFill/>
          <a:ln w="635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5148064" y="3356992"/>
            <a:ext cx="288032" cy="432048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5148064" y="2276872"/>
            <a:ext cx="1296144" cy="108012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436096" y="3789040"/>
            <a:ext cx="2232248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learned convolutions are applied across the entire image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8" b="405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239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Subsampling reduces the number of neurons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6" b="-1030"/>
          <a:stretch/>
        </p:blipFill>
        <p:spPr>
          <a:xfrm>
            <a:off x="539552" y="867155"/>
            <a:ext cx="8082183" cy="341689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4304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5157192"/>
            <a:ext cx="5414392" cy="576064"/>
          </a:xfrm>
        </p:spPr>
        <p:txBody>
          <a:bodyPr/>
          <a:lstStyle/>
          <a:p>
            <a:r>
              <a:rPr lang="en-US" dirty="0" smtClean="0"/>
              <a:t>Convolutional Neural Network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844275" cy="23042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0995" y="1916832"/>
            <a:ext cx="708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Input</a:t>
            </a:r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2559187" y="1916832"/>
            <a:ext cx="166739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Convolution</a:t>
            </a:r>
            <a:endParaRPr 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359387" y="1844824"/>
            <a:ext cx="108011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(Max) Pooling</a:t>
            </a:r>
            <a:endParaRPr 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727539" y="1556792"/>
            <a:ext cx="177208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Fully Connected</a:t>
            </a:r>
            <a:endParaRPr lang="en-US" sz="1800" dirty="0"/>
          </a:p>
        </p:txBody>
      </p:sp>
      <p:sp>
        <p:nvSpPr>
          <p:cNvPr id="13" name="TextBox 12"/>
          <p:cNvSpPr txBox="1"/>
          <p:nvPr/>
        </p:nvSpPr>
        <p:spPr>
          <a:xfrm>
            <a:off x="7596336" y="1412776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Output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48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5536" y="692696"/>
            <a:ext cx="8352928" cy="4032448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085184"/>
            <a:ext cx="5486400" cy="566738"/>
          </a:xfrm>
        </p:spPr>
        <p:txBody>
          <a:bodyPr/>
          <a:lstStyle/>
          <a:p>
            <a:pPr algn="ctr"/>
            <a:r>
              <a:rPr lang="en-US" dirty="0" smtClean="0"/>
              <a:t>Sample Code</a:t>
            </a:r>
            <a:endParaRPr lang="en-US" dirty="0"/>
          </a:p>
        </p:txBody>
      </p:sp>
      <p:pic>
        <p:nvPicPr>
          <p:cNvPr id="5" name="Picture 4" descr="Screen Shot 2016-12-06 at 10.0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7910988" cy="3096344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61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Convolutional 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Developed by multiple research teams</a:t>
            </a:r>
          </a:p>
          <a:p>
            <a:r>
              <a:rPr lang="en-US" baseline="-25000" dirty="0" smtClean="0"/>
              <a:t>[1], [3]</a:t>
            </a:r>
            <a:endParaRPr lang="en-US" baseline="-25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pic>
        <p:nvPicPr>
          <p:cNvPr id="8" name="Picture 7" descr="Screen Shot 2016-12-07 at 6.04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412776"/>
            <a:ext cx="8280920" cy="27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23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Trained on the Vehicle Detection in Aerial Imagery dataset using only RGB color images </a:t>
            </a:r>
            <a:r>
              <a:rPr lang="en-US" baseline="-25000" dirty="0" smtClean="0"/>
              <a:t>[2]</a:t>
            </a:r>
          </a:p>
          <a:p>
            <a:r>
              <a:rPr lang="en-US" dirty="0" smtClean="0"/>
              <a:t>Trained using 10 fold cross validation</a:t>
            </a:r>
          </a:p>
          <a:p>
            <a:r>
              <a:rPr lang="en-US" dirty="0" smtClean="0"/>
              <a:t>Currently only locates objects within 1/32 areas of the input image (due to computational limitations)</a:t>
            </a:r>
            <a:endParaRPr lang="en-US" dirty="0"/>
          </a:p>
          <a:p>
            <a:r>
              <a:rPr lang="en-US" dirty="0" smtClean="0"/>
              <a:t>Training is based on the center of the detected object.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9586F-040B-4149-ABBE-C38421FC9D3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688" y="5085184"/>
            <a:ext cx="5544616" cy="566738"/>
          </a:xfrm>
        </p:spPr>
        <p:txBody>
          <a:bodyPr/>
          <a:lstStyle/>
          <a:p>
            <a:pPr algn="ctr"/>
            <a:r>
              <a:rPr lang="en-US" dirty="0" smtClean="0"/>
              <a:t>Sample Output</a:t>
            </a:r>
            <a:endParaRPr lang="en-US" dirty="0"/>
          </a:p>
        </p:txBody>
      </p:sp>
      <p:pic>
        <p:nvPicPr>
          <p:cNvPr id="7" name="Picture Placeholder 6" descr="SampleImage.bmp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249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Image Recognition on Busy Images</a:t>
            </a:r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C4899-907A-4045-8B4D-F8D2928AE10A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7101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Mnih</a:t>
            </a:r>
            <a:r>
              <a:rPr lang="en-US" sz="2400" dirty="0"/>
              <a:t>, </a:t>
            </a:r>
            <a:r>
              <a:rPr lang="en-US" sz="2400" dirty="0" err="1"/>
              <a:t>Volodymyr</a:t>
            </a:r>
            <a:r>
              <a:rPr lang="en-US" sz="2400" dirty="0"/>
              <a:t>. Machine Learning for Aerial Image Labeling. Master's thesis, Thesis / Dissertation ETD, 2013. 6-33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Razakarivony</a:t>
            </a:r>
            <a:r>
              <a:rPr lang="en-US" sz="2400" dirty="0"/>
              <a:t>, </a:t>
            </a:r>
            <a:r>
              <a:rPr lang="en-US" sz="2400" dirty="0" err="1"/>
              <a:t>Sebastien</a:t>
            </a:r>
            <a:r>
              <a:rPr lang="en-US" sz="2400" dirty="0"/>
              <a:t>, and Frederic </a:t>
            </a:r>
            <a:r>
              <a:rPr lang="en-US" sz="2400" dirty="0" err="1"/>
              <a:t>Jurie</a:t>
            </a:r>
            <a:r>
              <a:rPr lang="en-US" sz="2400" dirty="0"/>
              <a:t>. "Vehicle Detection in Aerial </a:t>
            </a:r>
            <a:r>
              <a:rPr lang="en-US" sz="2400" dirty="0" smtClean="0"/>
              <a:t>Imagery.</a:t>
            </a:r>
            <a:r>
              <a:rPr lang="en-US" sz="2400" dirty="0"/>
              <a:t>" Journal of Visual Communication and Image Representation. </a:t>
            </a:r>
            <a:r>
              <a:rPr lang="en-US" sz="2400" dirty="0">
                <a:hlinkClick r:id="rId2"/>
              </a:rPr>
              <a:t>https://downloads.greyc.fr/vedai/</a:t>
            </a:r>
            <a:r>
              <a:rPr lang="en-US" sz="24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Saito, </a:t>
            </a:r>
            <a:r>
              <a:rPr lang="en-US" sz="2400" dirty="0" err="1"/>
              <a:t>Shunta</a:t>
            </a:r>
            <a:r>
              <a:rPr lang="en-US" sz="2400" dirty="0"/>
              <a:t>, Takayoshi Yamashita, and </a:t>
            </a:r>
            <a:r>
              <a:rPr lang="en-US" sz="2400" dirty="0" err="1"/>
              <a:t>Yoshimitsu</a:t>
            </a:r>
            <a:r>
              <a:rPr lang="en-US" sz="2400" dirty="0"/>
              <a:t> Aoki. "Multiple Object Extraction from Aerial Imagery with Convolutional Neural Networks." Journal of Imaging Science and Technology, January 2016.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9586F-040B-4149-ABBE-C38421FC9D3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989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Image Recognition on Busy Images</a:t>
            </a:r>
            <a:endParaRPr lang="en-US" sz="2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sz="2000" dirty="0" smtClean="0"/>
              <a:t>The task of identifying small patterns within large images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“Where’s Waldo?”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Identifying cars and buildings within aerial photos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Identifying animals from within a landscape photograph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059832" y="6245225"/>
            <a:ext cx="3024336" cy="476250"/>
          </a:xfrm>
        </p:spPr>
        <p:txBody>
          <a:bodyPr/>
          <a:lstStyle/>
          <a:p>
            <a:r>
              <a:rPr lang="en-US" dirty="0" smtClean="0"/>
              <a:t>Image Recognition on Busy Images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712699-A29C-8D41-9DF7-EDCE9E30EF63}" type="slidenum">
              <a:rPr lang="es-ES" smtClean="0"/>
              <a:pPr/>
              <a:t>2</a:t>
            </a:fld>
            <a:endParaRPr lang="es-ES"/>
          </a:p>
        </p:txBody>
      </p:sp>
      <p:pic>
        <p:nvPicPr>
          <p:cNvPr id="15" name="Content Placeholder 14" descr="crow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4" r="20874"/>
          <a:stretch>
            <a:fillRect/>
          </a:stretch>
        </p:blipFill>
        <p:spPr>
          <a:xfrm>
            <a:off x="3707904" y="404664"/>
            <a:ext cx="4808144" cy="5505475"/>
          </a:xfrm>
        </p:spPr>
      </p:pic>
      <p:pic>
        <p:nvPicPr>
          <p:cNvPr id="17" name="Picture 16" descr="crow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10" t="77072" r="44437" b="15046"/>
          <a:stretch/>
        </p:blipFill>
        <p:spPr>
          <a:xfrm>
            <a:off x="6516216" y="2420888"/>
            <a:ext cx="1546634" cy="1675420"/>
          </a:xfrm>
          <a:prstGeom prst="rect">
            <a:avLst/>
          </a:prstGeom>
          <a:ln w="57150" cmpd="thickThin">
            <a:solidFill>
              <a:srgbClr val="BBE0E3"/>
            </a:solidFill>
          </a:ln>
        </p:spPr>
      </p:pic>
      <p:cxnSp>
        <p:nvCxnSpPr>
          <p:cNvPr id="19" name="Straight Connector 18"/>
          <p:cNvCxnSpPr/>
          <p:nvPr/>
        </p:nvCxnSpPr>
        <p:spPr>
          <a:xfrm flipH="1">
            <a:off x="6228184" y="2348880"/>
            <a:ext cx="216024" cy="2304256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28184" y="4653136"/>
            <a:ext cx="360040" cy="432048"/>
          </a:xfrm>
          <a:prstGeom prst="rect">
            <a:avLst/>
          </a:prstGeom>
          <a:noFill/>
          <a:ln w="508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6588224" y="4149080"/>
            <a:ext cx="1512168" cy="936104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35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Template Matching</a:t>
            </a:r>
          </a:p>
          <a:p>
            <a:r>
              <a:rPr lang="en-US" dirty="0" smtClean="0"/>
              <a:t>Machine Learning</a:t>
            </a:r>
          </a:p>
          <a:p>
            <a:r>
              <a:rPr lang="en-US" dirty="0" smtClean="0"/>
              <a:t>Machine Learning “Cascades”</a:t>
            </a:r>
          </a:p>
          <a:p>
            <a:pPr lvl="1"/>
            <a:r>
              <a:rPr lang="en-US" dirty="0" smtClean="0"/>
              <a:t>Multiple learning algorithms used together</a:t>
            </a:r>
          </a:p>
          <a:p>
            <a:r>
              <a:rPr lang="en-US" dirty="0" smtClean="0"/>
              <a:t>“Convolutional Neural Networks”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Recognition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9586F-040B-4149-ABBE-C38421FC9D3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893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comparatively new approach to image recognition</a:t>
            </a:r>
            <a:endParaRPr lang="en-US" sz="2800" dirty="0" smtClean="0"/>
          </a:p>
          <a:p>
            <a:r>
              <a:rPr lang="en-US" sz="2800" dirty="0" smtClean="0"/>
              <a:t>Very popular image recognition algorithm</a:t>
            </a:r>
          </a:p>
          <a:p>
            <a:r>
              <a:rPr lang="en-US" dirty="0" smtClean="0"/>
              <a:t>A variant on Multilayer </a:t>
            </a:r>
            <a:r>
              <a:rPr lang="en-US" dirty="0" err="1" smtClean="0"/>
              <a:t>Perceptrons</a:t>
            </a:r>
            <a:endParaRPr lang="en-US" dirty="0" smtClean="0"/>
          </a:p>
          <a:p>
            <a:r>
              <a:rPr lang="en-US" sz="2800" dirty="0" smtClean="0"/>
              <a:t>Optimized for image processing</a:t>
            </a:r>
          </a:p>
          <a:p>
            <a:endParaRPr lang="en-US" sz="2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Convolutional Neural Networks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29586F-040B-4149-ABBE-C38421FC9D3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Multilayer Perceptron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Fully Connected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1" t="3373" r="18990" b="13175"/>
          <a:stretch/>
        </p:blipFill>
        <p:spPr>
          <a:xfrm>
            <a:off x="1763687" y="980728"/>
            <a:ext cx="5907877" cy="3433859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789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 in Perspective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Human Perspective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Computer Perspective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1" t="-7" b="-257"/>
          <a:stretch/>
        </p:blipFill>
        <p:spPr>
          <a:xfrm>
            <a:off x="467544" y="2636912"/>
            <a:ext cx="3994930" cy="3024336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70" t="2135" r="1826" b="12503"/>
          <a:stretch/>
        </p:blipFill>
        <p:spPr>
          <a:xfrm>
            <a:off x="4572000" y="2636912"/>
            <a:ext cx="4039930" cy="3024336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915816" y="6245225"/>
            <a:ext cx="3312368" cy="476250"/>
          </a:xfrm>
        </p:spPr>
        <p:txBody>
          <a:bodyPr/>
          <a:lstStyle/>
          <a:p>
            <a:r>
              <a:rPr lang="es-ES" dirty="0" err="1" smtClean="0"/>
              <a:t>Image</a:t>
            </a:r>
            <a:r>
              <a:rPr lang="es-ES" dirty="0" smtClean="0"/>
              <a:t> </a:t>
            </a:r>
            <a:r>
              <a:rPr lang="es-ES" dirty="0" err="1" smtClean="0"/>
              <a:t>Recognition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Busy</a:t>
            </a:r>
            <a:r>
              <a:rPr lang="es-ES" dirty="0" smtClean="0"/>
              <a:t> </a:t>
            </a:r>
            <a:r>
              <a:rPr lang="es-ES" dirty="0" err="1" smtClean="0"/>
              <a:t>Images</a:t>
            </a:r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DD5B22-0DAA-A14C-BAB4-65DF20F6F9E1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459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5536" y="404664"/>
            <a:ext cx="8352928" cy="432048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Involve only a small part of an image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0" r="7750"/>
          <a:stretch>
            <a:fillRect/>
          </a:stretch>
        </p:blipFill>
        <p:spPr>
          <a:xfrm>
            <a:off x="1763688" y="538336"/>
            <a:ext cx="5486400" cy="41148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6713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pic>
        <p:nvPicPr>
          <p:cNvPr id="5" name="Picture Placeholder 4" descr="Conv.png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" t="-344" r="-472" b="57061"/>
          <a:stretch/>
        </p:blipFill>
        <p:spPr>
          <a:xfrm>
            <a:off x="1792288" y="684533"/>
            <a:ext cx="5486400" cy="389659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Local operations that extract information about the image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236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395536" y="548680"/>
            <a:ext cx="8352928" cy="417646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Generated using small neural networks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741" b="-53741"/>
          <a:stretch/>
        </p:blipFill>
        <p:spPr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12/7/16</a:t>
            </a:r>
            <a:endParaRPr lang="es-E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Image </a:t>
            </a:r>
            <a:r>
              <a:rPr lang="en-US" noProof="0" smtClean="0"/>
              <a:t>Recognition</a:t>
            </a:r>
            <a:r>
              <a:rPr lang="en-US" smtClean="0"/>
              <a:t> on Busy Images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B8AC-7DB9-7F4E-83C7-60C4AB82BBE7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751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17523</TotalTime>
  <Words>509</Words>
  <Application>Microsoft Macintosh PowerPoint</Application>
  <PresentationFormat>On-screen Show (4:3)</PresentationFormat>
  <Paragraphs>107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Diseño predeterminado</vt:lpstr>
      <vt:lpstr>Image Recognition on Busy Images</vt:lpstr>
      <vt:lpstr>Image Recognition on Busy Images</vt:lpstr>
      <vt:lpstr>Image Recognition</vt:lpstr>
      <vt:lpstr>Convolutional Neural Networks</vt:lpstr>
      <vt:lpstr>Multilayer Perceptron</vt:lpstr>
      <vt:lpstr>Difference in Perspective</vt:lpstr>
      <vt:lpstr>Convolutions</vt:lpstr>
      <vt:lpstr>Convolutions</vt:lpstr>
      <vt:lpstr>Convolutions</vt:lpstr>
      <vt:lpstr>Convolutions</vt:lpstr>
      <vt:lpstr>Pooling</vt:lpstr>
      <vt:lpstr>Convolutional Neural Network</vt:lpstr>
      <vt:lpstr>Sample Code</vt:lpstr>
      <vt:lpstr>Convolutional Model</vt:lpstr>
      <vt:lpstr>Training</vt:lpstr>
      <vt:lpstr>Sample Output</vt:lpstr>
      <vt:lpstr>Questions?</vt:lpstr>
      <vt:lpstr>Bibliography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Mark Edwards</cp:lastModifiedBy>
  <cp:revision>749</cp:revision>
  <dcterms:created xsi:type="dcterms:W3CDTF">2010-05-23T14:28:12Z</dcterms:created>
  <dcterms:modified xsi:type="dcterms:W3CDTF">2016-12-08T20:30:46Z</dcterms:modified>
</cp:coreProperties>
</file>